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1014"/>
  </p:normalViewPr>
  <p:slideViewPr>
    <p:cSldViewPr snapToGrid="0">
      <p:cViewPr>
        <p:scale>
          <a:sx n="94" d="100"/>
          <a:sy n="94" d="100"/>
        </p:scale>
        <p:origin x="1272" y="360"/>
      </p:cViewPr>
      <p:guideLst/>
    </p:cSldViewPr>
  </p:slideViewPr>
  <p:notesTextViewPr>
    <p:cViewPr>
      <p:scale>
        <a:sx n="1" d="1"/>
        <a:sy n="1" d="1"/>
      </p:scale>
      <p:origin x="0" y="-496"/>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8A501F-CAF9-EC49-97AB-F5251993440B}" type="datetimeFigureOut">
              <a:rPr lang="en-US" smtClean="0"/>
              <a:t>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52BDD8-B156-104C-A85D-2358FE7B47A8}" type="slidenum">
              <a:rPr lang="en-US" smtClean="0"/>
              <a:t>‹#›</a:t>
            </a:fld>
            <a:endParaRPr lang="en-US"/>
          </a:p>
        </p:txBody>
      </p:sp>
    </p:spTree>
    <p:extLst>
      <p:ext uri="{BB962C8B-B14F-4D97-AF65-F5344CB8AC3E}">
        <p14:creationId xmlns:p14="http://schemas.microsoft.com/office/powerpoint/2010/main" val="13598823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sz="1800" dirty="0">
                <a:effectLst/>
                <a:latin typeface="ArialMT"/>
              </a:rPr>
              <a:t>Conducting econometric analyses often involves complex data manipulation, statistical </a:t>
            </a:r>
            <a:r>
              <a:rPr lang="en-SG" sz="1800" dirty="0" err="1">
                <a:effectLst/>
                <a:latin typeface="ArialMT"/>
              </a:rPr>
              <a:t>modeling</a:t>
            </a:r>
            <a:r>
              <a:rPr lang="en-SG" sz="1800" dirty="0">
                <a:effectLst/>
                <a:latin typeface="ArialMT"/>
              </a:rPr>
              <a:t>, and graph, however, many economists lack extensive software engineering skills, which can be a significant barrier to efficiently conducting econometric research. While econometricians may program in statistical software, often, the code is written in a ‘quick and dirty’ manner, without long term maintainability in mind, leading to code that is impossible to debug.</a:t>
            </a:r>
            <a:r>
              <a:rPr lang="en-SG" sz="1200" dirty="0">
                <a:effectLst/>
                <a:latin typeface="+mn-lt"/>
              </a:rPr>
              <a:t> D</a:t>
            </a:r>
            <a:r>
              <a:rPr lang="en-SG" sz="1800" dirty="0">
                <a:effectLst/>
                <a:latin typeface="ArialMT"/>
              </a:rPr>
              <a:t>espite this, most popular econometrics programs are little more than a menu wrapped around a command line. While some point-and-click style Graphical User Interfaces exist, they are unpopular. Econometricians need to document every data transformation for replicability in empirical research. Point-and-click GUIs make this documentation challenging since they lack a proper way to track every action taken. The naive route most GUIs take is to log every action, however, this leads to messy documentation. In contrast, command-line systems usually rely on a single script to record all steps, making documentation straightforward.</a:t>
            </a:r>
          </a:p>
          <a:p>
            <a:endParaRPr lang="en-SG" sz="1800" dirty="0">
              <a:effectLst/>
              <a:latin typeface="ArialMT"/>
            </a:endParaRPr>
          </a:p>
          <a:p>
            <a:endParaRPr lang="en-SG" dirty="0"/>
          </a:p>
          <a:p>
            <a:r>
              <a:rPr lang="en-SG" sz="1800" dirty="0">
                <a:effectLst/>
                <a:latin typeface="ArialMT"/>
              </a:rPr>
              <a:t>My project aimed to develop a novel GUI tailored to the unique needs of econometricians, promoting modularity and reproducibility.</a:t>
            </a:r>
            <a:endParaRPr lang="en-US" dirty="0"/>
          </a:p>
        </p:txBody>
      </p:sp>
      <p:sp>
        <p:nvSpPr>
          <p:cNvPr id="4" name="Slide Number Placeholder 3"/>
          <p:cNvSpPr>
            <a:spLocks noGrp="1"/>
          </p:cNvSpPr>
          <p:nvPr>
            <p:ph type="sldNum" sz="quarter" idx="5"/>
          </p:nvPr>
        </p:nvSpPr>
        <p:spPr/>
        <p:txBody>
          <a:bodyPr/>
          <a:lstStyle/>
          <a:p>
            <a:fld id="{2952BDD8-B156-104C-A85D-2358FE7B47A8}" type="slidenum">
              <a:rPr lang="en-US" smtClean="0"/>
              <a:t>3</a:t>
            </a:fld>
            <a:endParaRPr lang="en-US"/>
          </a:p>
        </p:txBody>
      </p:sp>
    </p:spTree>
    <p:extLst>
      <p:ext uri="{BB962C8B-B14F-4D97-AF65-F5344CB8AC3E}">
        <p14:creationId xmlns:p14="http://schemas.microsoft.com/office/powerpoint/2010/main" val="3526833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E514FE-32E7-1E2E-24EF-441F5422633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ACD297A-4005-AA1C-DEF6-B424C94EE4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0BF5B8-6A65-2C00-06AD-AA2DF7899D0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800" dirty="0">
                <a:effectLst/>
                <a:latin typeface="CMR10"/>
              </a:rPr>
              <a:t>I have written two user profiles/personas, based on informal conversations with experts in the field and undergraduates studying Economics. I used these personas as the baseline for developing a user requirements document and wireframe for my GUI. The core Graphical User Interface has been designed, implemented, and tested. The GUI currently supports importing and exporting data in .csv and .xlsx formats and modelling single linear, single logarithmic, single polynomial and multiple linear regressions. The colour and size/shape of the regression graphs is customisable. Additionally, for multiple regression, I have included the option of using principle component analysis to reduce the dimensionality of the regression model. The GUI also includes templating features and has been thoroughly tested. I’ve also written comprehensive documentation for the core of the GUI.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1800" dirty="0">
              <a:effectLst/>
              <a:latin typeface="CMR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SG" sz="1800" dirty="0">
                <a:effectLst/>
                <a:latin typeface="CMR10"/>
              </a:rPr>
              <a:t>I have also completed my first extension - extending the GUI to support network graph visual- </a:t>
            </a:r>
            <a:r>
              <a:rPr lang="en-SG" sz="1800" dirty="0" err="1">
                <a:effectLst/>
                <a:latin typeface="CMR10"/>
              </a:rPr>
              <a:t>isation</a:t>
            </a:r>
            <a:r>
              <a:rPr lang="en-SG" sz="1800" dirty="0">
                <a:effectLst/>
                <a:latin typeface="CMR10"/>
              </a:rPr>
              <a:t>, including running clustering and centrality algorithms on the network graph.  I am now working on adding more functionality to the network graph, as well as providing more layout options to the user.</a:t>
            </a:r>
            <a:endParaRPr lang="en-SG" sz="54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4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2800" dirty="0"/>
          </a:p>
          <a:p>
            <a:endParaRPr lang="en-SG" dirty="0"/>
          </a:p>
          <a:p>
            <a:endParaRPr lang="en-US" dirty="0"/>
          </a:p>
        </p:txBody>
      </p:sp>
      <p:sp>
        <p:nvSpPr>
          <p:cNvPr id="4" name="Slide Number Placeholder 3">
            <a:extLst>
              <a:ext uri="{FF2B5EF4-FFF2-40B4-BE49-F238E27FC236}">
                <a16:creationId xmlns:a16="http://schemas.microsoft.com/office/drawing/2014/main" id="{D975FEB4-3055-7949-F51A-966C866E29D9}"/>
              </a:ext>
            </a:extLst>
          </p:cNvPr>
          <p:cNvSpPr>
            <a:spLocks noGrp="1"/>
          </p:cNvSpPr>
          <p:nvPr>
            <p:ph type="sldNum" sz="quarter" idx="5"/>
          </p:nvPr>
        </p:nvSpPr>
        <p:spPr/>
        <p:txBody>
          <a:bodyPr/>
          <a:lstStyle/>
          <a:p>
            <a:fld id="{2952BDD8-B156-104C-A85D-2358FE7B47A8}" type="slidenum">
              <a:rPr lang="en-US" smtClean="0"/>
              <a:t>4</a:t>
            </a:fld>
            <a:endParaRPr lang="en-US"/>
          </a:p>
        </p:txBody>
      </p:sp>
    </p:spTree>
    <p:extLst>
      <p:ext uri="{BB962C8B-B14F-4D97-AF65-F5344CB8AC3E}">
        <p14:creationId xmlns:p14="http://schemas.microsoft.com/office/powerpoint/2010/main" val="1069951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CB5191-90C1-B614-9FD6-838E79A24E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EC460B-1A01-4ADD-9361-7A140BA894A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901FE5-ED1C-E332-0FE7-BD7FE4B5A79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sz="1800" dirty="0">
                <a:effectLst/>
                <a:latin typeface="CMR10"/>
              </a:rPr>
              <a:t>Timeline wise, the project is just under 3 weeks ahead of schedule.</a:t>
            </a:r>
            <a:endParaRPr lang="en-SG" sz="54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4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SG" sz="2800" dirty="0"/>
          </a:p>
          <a:p>
            <a:endParaRPr lang="en-SG" dirty="0"/>
          </a:p>
          <a:p>
            <a:endParaRPr lang="en-US" dirty="0"/>
          </a:p>
        </p:txBody>
      </p:sp>
      <p:sp>
        <p:nvSpPr>
          <p:cNvPr id="4" name="Slide Number Placeholder 3">
            <a:extLst>
              <a:ext uri="{FF2B5EF4-FFF2-40B4-BE49-F238E27FC236}">
                <a16:creationId xmlns:a16="http://schemas.microsoft.com/office/drawing/2014/main" id="{255F4780-9C81-CC4D-30F0-60E584EFBBA7}"/>
              </a:ext>
            </a:extLst>
          </p:cNvPr>
          <p:cNvSpPr>
            <a:spLocks noGrp="1"/>
          </p:cNvSpPr>
          <p:nvPr>
            <p:ph type="sldNum" sz="quarter" idx="5"/>
          </p:nvPr>
        </p:nvSpPr>
        <p:spPr/>
        <p:txBody>
          <a:bodyPr/>
          <a:lstStyle/>
          <a:p>
            <a:fld id="{2952BDD8-B156-104C-A85D-2358FE7B47A8}" type="slidenum">
              <a:rPr lang="en-US" smtClean="0"/>
              <a:t>5</a:t>
            </a:fld>
            <a:endParaRPr lang="en-US"/>
          </a:p>
        </p:txBody>
      </p:sp>
    </p:spTree>
    <p:extLst>
      <p:ext uri="{BB962C8B-B14F-4D97-AF65-F5344CB8AC3E}">
        <p14:creationId xmlns:p14="http://schemas.microsoft.com/office/powerpoint/2010/main" val="1845230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p>
            <a:fld id="{8020A377-6171-2344-A2DF-A4EB72356A1C}" type="datetimeFigureOut">
              <a:rPr lang="en-US" smtClean="0"/>
              <a:t>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B9B788-1056-C94F-8A5A-68CFFAD47788}" type="slidenum">
              <a:rPr lang="en-US" smtClean="0"/>
              <a:t>‹#›</a:t>
            </a:fld>
            <a:endParaRPr lang="en-US"/>
          </a:p>
        </p:txBody>
      </p:sp>
    </p:spTree>
    <p:extLst>
      <p:ext uri="{BB962C8B-B14F-4D97-AF65-F5344CB8AC3E}">
        <p14:creationId xmlns:p14="http://schemas.microsoft.com/office/powerpoint/2010/main" val="219551367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020A377-6171-2344-A2DF-A4EB72356A1C}" type="datetimeFigureOut">
              <a:rPr lang="en-US" smtClean="0"/>
              <a:t>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B9B788-1056-C94F-8A5A-68CFFAD47788}" type="slidenum">
              <a:rPr lang="en-US" smtClean="0"/>
              <a:t>‹#›</a:t>
            </a:fld>
            <a:endParaRPr lang="en-US"/>
          </a:p>
        </p:txBody>
      </p:sp>
    </p:spTree>
    <p:extLst>
      <p:ext uri="{BB962C8B-B14F-4D97-AF65-F5344CB8AC3E}">
        <p14:creationId xmlns:p14="http://schemas.microsoft.com/office/powerpoint/2010/main" val="1939687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020A377-6171-2344-A2DF-A4EB72356A1C}" type="datetimeFigureOut">
              <a:rPr lang="en-US" smtClean="0"/>
              <a:t>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7B9B788-1056-C94F-8A5A-68CFFAD47788}" type="slidenum">
              <a:rPr lang="en-US" smtClean="0"/>
              <a:t>‹#›</a:t>
            </a:fld>
            <a:endParaRPr lang="en-US"/>
          </a:p>
        </p:txBody>
      </p:sp>
    </p:spTree>
    <p:extLst>
      <p:ext uri="{BB962C8B-B14F-4D97-AF65-F5344CB8AC3E}">
        <p14:creationId xmlns:p14="http://schemas.microsoft.com/office/powerpoint/2010/main" val="2960202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020A377-6171-2344-A2DF-A4EB72356A1C}" type="datetimeFigureOut">
              <a:rPr lang="en-US" smtClean="0"/>
              <a:t>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B9B788-1056-C94F-8A5A-68CFFAD47788}" type="slidenum">
              <a:rPr lang="en-US" smtClean="0"/>
              <a:t>‹#›</a:t>
            </a:fld>
            <a:endParaRPr lang="en-US"/>
          </a:p>
        </p:txBody>
      </p:sp>
    </p:spTree>
    <p:extLst>
      <p:ext uri="{BB962C8B-B14F-4D97-AF65-F5344CB8AC3E}">
        <p14:creationId xmlns:p14="http://schemas.microsoft.com/office/powerpoint/2010/main" val="2675980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6"/>
          <p:cNvSpPr>
            <a:spLocks noGrp="1"/>
          </p:cNvSpPr>
          <p:nvPr>
            <p:ph type="dt" sz="half" idx="10"/>
          </p:nvPr>
        </p:nvSpPr>
        <p:spPr/>
        <p:txBody>
          <a:bodyPr/>
          <a:lstStyle/>
          <a:p>
            <a:fld id="{8020A377-6171-2344-A2DF-A4EB72356A1C}" type="datetimeFigureOut">
              <a:rPr lang="en-US" smtClean="0"/>
              <a:t>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B9B788-1056-C94F-8A5A-68CFFAD47788}" type="slidenum">
              <a:rPr lang="en-US" smtClean="0"/>
              <a:t>‹#›</a:t>
            </a:fld>
            <a:endParaRPr lang="en-US"/>
          </a:p>
        </p:txBody>
      </p:sp>
    </p:spTree>
    <p:extLst>
      <p:ext uri="{BB962C8B-B14F-4D97-AF65-F5344CB8AC3E}">
        <p14:creationId xmlns:p14="http://schemas.microsoft.com/office/powerpoint/2010/main" val="107837233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8020A377-6171-2344-A2DF-A4EB72356A1C}" type="datetimeFigureOut">
              <a:rPr lang="en-US" smtClean="0"/>
              <a:t>2/6/24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17B9B788-1056-C94F-8A5A-68CFFAD47788}" type="slidenum">
              <a:rPr lang="en-US" smtClean="0"/>
              <a:t>‹#›</a:t>
            </a:fld>
            <a:endParaRPr lang="en-US"/>
          </a:p>
        </p:txBody>
      </p:sp>
    </p:spTree>
    <p:extLst>
      <p:ext uri="{BB962C8B-B14F-4D97-AF65-F5344CB8AC3E}">
        <p14:creationId xmlns:p14="http://schemas.microsoft.com/office/powerpoint/2010/main" val="16252569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fld id="{8020A377-6171-2344-A2DF-A4EB72356A1C}" type="datetimeFigureOut">
              <a:rPr lang="en-US" smtClean="0"/>
              <a:t>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7B9B788-1056-C94F-8A5A-68CFFAD47788}" type="slidenum">
              <a:rPr lang="en-US" smtClean="0"/>
              <a:t>‹#›</a:t>
            </a:fld>
            <a:endParaRPr lang="en-US"/>
          </a:p>
        </p:txBody>
      </p:sp>
      <p:sp>
        <p:nvSpPr>
          <p:cNvPr id="10" name="Title 9"/>
          <p:cNvSpPr>
            <a:spLocks noGrp="1"/>
          </p:cNvSpPr>
          <p:nvPr>
            <p:ph type="title"/>
          </p:nvPr>
        </p:nvSpPr>
        <p:spPr/>
        <p:txBody>
          <a:bodyPr/>
          <a:lstStyle/>
          <a:p>
            <a:r>
              <a:rPr lang="en-GB"/>
              <a:t>Click to edit Master title style</a:t>
            </a:r>
            <a:endParaRPr lang="en-US" dirty="0"/>
          </a:p>
        </p:txBody>
      </p:sp>
    </p:spTree>
    <p:extLst>
      <p:ext uri="{BB962C8B-B14F-4D97-AF65-F5344CB8AC3E}">
        <p14:creationId xmlns:p14="http://schemas.microsoft.com/office/powerpoint/2010/main" val="1912428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020A377-6171-2344-A2DF-A4EB72356A1C}" type="datetimeFigureOut">
              <a:rPr lang="en-US" smtClean="0"/>
              <a:t>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7B9B788-1056-C94F-8A5A-68CFFAD47788}" type="slidenum">
              <a:rPr lang="en-US" smtClean="0"/>
              <a:t>‹#›</a:t>
            </a:fld>
            <a:endParaRPr lang="en-US"/>
          </a:p>
        </p:txBody>
      </p:sp>
    </p:spTree>
    <p:extLst>
      <p:ext uri="{BB962C8B-B14F-4D97-AF65-F5344CB8AC3E}">
        <p14:creationId xmlns:p14="http://schemas.microsoft.com/office/powerpoint/2010/main" val="35846818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20A377-6171-2344-A2DF-A4EB72356A1C}" type="datetimeFigureOut">
              <a:rPr lang="en-US" smtClean="0"/>
              <a:t>2/6/24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7B9B788-1056-C94F-8A5A-68CFFAD47788}" type="slidenum">
              <a:rPr lang="en-US" smtClean="0"/>
              <a:t>‹#›</a:t>
            </a:fld>
            <a:endParaRPr lang="en-US"/>
          </a:p>
        </p:txBody>
      </p:sp>
    </p:spTree>
    <p:extLst>
      <p:ext uri="{BB962C8B-B14F-4D97-AF65-F5344CB8AC3E}">
        <p14:creationId xmlns:p14="http://schemas.microsoft.com/office/powerpoint/2010/main" val="3690862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9" name="Date Placeholder 8"/>
          <p:cNvSpPr>
            <a:spLocks noGrp="1"/>
          </p:cNvSpPr>
          <p:nvPr>
            <p:ph type="dt" sz="half" idx="10"/>
          </p:nvPr>
        </p:nvSpPr>
        <p:spPr/>
        <p:txBody>
          <a:bodyPr/>
          <a:lstStyle/>
          <a:p>
            <a:fld id="{8020A377-6171-2344-A2DF-A4EB72356A1C}" type="datetimeFigureOut">
              <a:rPr lang="en-US" smtClean="0"/>
              <a:t>2/6/24</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17B9B788-1056-C94F-8A5A-68CFFAD47788}" type="slidenum">
              <a:rPr lang="en-US" smtClean="0"/>
              <a:t>‹#›</a:t>
            </a:fld>
            <a:endParaRPr lang="en-US"/>
          </a:p>
        </p:txBody>
      </p:sp>
    </p:spTree>
    <p:extLst>
      <p:ext uri="{BB962C8B-B14F-4D97-AF65-F5344CB8AC3E}">
        <p14:creationId xmlns:p14="http://schemas.microsoft.com/office/powerpoint/2010/main" val="26426468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8020A377-6171-2344-A2DF-A4EB72356A1C}" type="datetimeFigureOut">
              <a:rPr lang="en-US" smtClean="0"/>
              <a:t>2/6/24</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17B9B788-1056-C94F-8A5A-68CFFAD47788}" type="slidenum">
              <a:rPr lang="en-US" smtClean="0"/>
              <a:t>‹#›</a:t>
            </a:fld>
            <a:endParaRPr lang="en-US"/>
          </a:p>
        </p:txBody>
      </p:sp>
    </p:spTree>
    <p:extLst>
      <p:ext uri="{BB962C8B-B14F-4D97-AF65-F5344CB8AC3E}">
        <p14:creationId xmlns:p14="http://schemas.microsoft.com/office/powerpoint/2010/main" val="21829547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8020A377-6171-2344-A2DF-A4EB72356A1C}" type="datetimeFigureOut">
              <a:rPr lang="en-US" smtClean="0"/>
              <a:t>2/6/24</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17B9B788-1056-C94F-8A5A-68CFFAD47788}" type="slidenum">
              <a:rPr lang="en-US" smtClean="0"/>
              <a:t>‹#›</a:t>
            </a:fld>
            <a:endParaRPr lang="en-US"/>
          </a:p>
        </p:txBody>
      </p:sp>
    </p:spTree>
    <p:extLst>
      <p:ext uri="{BB962C8B-B14F-4D97-AF65-F5344CB8AC3E}">
        <p14:creationId xmlns:p14="http://schemas.microsoft.com/office/powerpoint/2010/main" val="341716249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137466-41F0-12ED-72CE-708424D23372}"/>
              </a:ext>
            </a:extLst>
          </p:cNvPr>
          <p:cNvSpPr>
            <a:spLocks noGrp="1"/>
          </p:cNvSpPr>
          <p:nvPr>
            <p:ph type="ctrTitle"/>
          </p:nvPr>
        </p:nvSpPr>
        <p:spPr>
          <a:noFill/>
          <a:ln>
            <a:noFill/>
          </a:ln>
        </p:spPr>
        <p:txBody>
          <a:bodyPr>
            <a:normAutofit fontScale="90000"/>
          </a:bodyPr>
          <a:lstStyle/>
          <a:p>
            <a:r>
              <a:rPr lang="en-US" dirty="0">
                <a:solidFill>
                  <a:schemeClr val="tx1"/>
                </a:solidFill>
              </a:rPr>
              <a:t>Developing a Graphical User Interface for Econometric Analysis </a:t>
            </a:r>
          </a:p>
        </p:txBody>
      </p:sp>
      <p:sp>
        <p:nvSpPr>
          <p:cNvPr id="3" name="Subtitle 2">
            <a:extLst>
              <a:ext uri="{FF2B5EF4-FFF2-40B4-BE49-F238E27FC236}">
                <a16:creationId xmlns:a16="http://schemas.microsoft.com/office/drawing/2014/main" id="{64B1958A-8CF8-AD77-DACA-B25E1C601BC0}"/>
              </a:ext>
            </a:extLst>
          </p:cNvPr>
          <p:cNvSpPr>
            <a:spLocks noGrp="1"/>
          </p:cNvSpPr>
          <p:nvPr>
            <p:ph type="subTitle" idx="1"/>
          </p:nvPr>
        </p:nvSpPr>
        <p:spPr/>
        <p:txBody>
          <a:bodyPr/>
          <a:lstStyle/>
          <a:p>
            <a:r>
              <a:rPr lang="en-US" dirty="0"/>
              <a:t>rm2060</a:t>
            </a:r>
          </a:p>
        </p:txBody>
      </p:sp>
    </p:spTree>
    <p:extLst>
      <p:ext uri="{BB962C8B-B14F-4D97-AF65-F5344CB8AC3E}">
        <p14:creationId xmlns:p14="http://schemas.microsoft.com/office/powerpoint/2010/main" val="18822637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711F555A-EA3C-583C-0823-63B75CC431A0}"/>
              </a:ext>
            </a:extLst>
          </p:cNvPr>
          <p:cNvGrpSpPr/>
          <p:nvPr/>
        </p:nvGrpSpPr>
        <p:grpSpPr>
          <a:xfrm>
            <a:off x="8151894" y="-12032"/>
            <a:ext cx="4587543" cy="6870032"/>
            <a:chOff x="8151894" y="-12032"/>
            <a:chExt cx="4587543" cy="6870032"/>
          </a:xfrm>
        </p:grpSpPr>
        <p:sp>
          <p:nvSpPr>
            <p:cNvPr id="6" name="Rectangle 5">
              <a:extLst>
                <a:ext uri="{FF2B5EF4-FFF2-40B4-BE49-F238E27FC236}">
                  <a16:creationId xmlns:a16="http://schemas.microsoft.com/office/drawing/2014/main" id="{7FE6A738-9B3F-090A-BA88-3BD8B06A6D9F}"/>
                </a:ext>
              </a:extLst>
            </p:cNvPr>
            <p:cNvSpPr/>
            <p:nvPr/>
          </p:nvSpPr>
          <p:spPr>
            <a:xfrm>
              <a:off x="8151894" y="0"/>
              <a:ext cx="4040106" cy="6858000"/>
            </a:xfrm>
            <a:prstGeom prst="rect">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iamond 12">
              <a:extLst>
                <a:ext uri="{FF2B5EF4-FFF2-40B4-BE49-F238E27FC236}">
                  <a16:creationId xmlns:a16="http://schemas.microsoft.com/office/drawing/2014/main" id="{BFEEB2EA-3C65-153E-5EE7-4FAAD07B6E17}"/>
                </a:ext>
              </a:extLst>
            </p:cNvPr>
            <p:cNvSpPr/>
            <p:nvPr/>
          </p:nvSpPr>
          <p:spPr>
            <a:xfrm>
              <a:off x="11632532" y="-12032"/>
              <a:ext cx="1106905" cy="1094874"/>
            </a:xfrm>
            <a:prstGeom prst="diamond">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7E1A0B90-3754-E26A-2720-C0E5751AC3D8}"/>
              </a:ext>
            </a:extLst>
          </p:cNvPr>
          <p:cNvGrpSpPr/>
          <p:nvPr/>
        </p:nvGrpSpPr>
        <p:grpSpPr>
          <a:xfrm>
            <a:off x="4070681" y="0"/>
            <a:ext cx="4632408" cy="6858000"/>
            <a:chOff x="4070681" y="0"/>
            <a:chExt cx="4632408" cy="6858000"/>
          </a:xfrm>
        </p:grpSpPr>
        <p:sp>
          <p:nvSpPr>
            <p:cNvPr id="5" name="Rectangle 4">
              <a:extLst>
                <a:ext uri="{FF2B5EF4-FFF2-40B4-BE49-F238E27FC236}">
                  <a16:creationId xmlns:a16="http://schemas.microsoft.com/office/drawing/2014/main" id="{81D7945D-6D0B-E3D9-6B84-AC196F4A01D5}"/>
                </a:ext>
              </a:extLst>
            </p:cNvPr>
            <p:cNvSpPr/>
            <p:nvPr/>
          </p:nvSpPr>
          <p:spPr>
            <a:xfrm>
              <a:off x="4070681" y="0"/>
              <a:ext cx="4076698" cy="6858000"/>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iamond 11">
              <a:extLst>
                <a:ext uri="{FF2B5EF4-FFF2-40B4-BE49-F238E27FC236}">
                  <a16:creationId xmlns:a16="http://schemas.microsoft.com/office/drawing/2014/main" id="{8B94CEE1-B789-25BA-86A9-EE76AEEB3535}"/>
                </a:ext>
              </a:extLst>
            </p:cNvPr>
            <p:cNvSpPr/>
            <p:nvPr/>
          </p:nvSpPr>
          <p:spPr>
            <a:xfrm>
              <a:off x="7596184" y="0"/>
              <a:ext cx="1106905" cy="1094874"/>
            </a:xfrm>
            <a:prstGeom prst="diamond">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FB75E2EE-85CA-E264-2974-382D568A347D}"/>
              </a:ext>
            </a:extLst>
          </p:cNvPr>
          <p:cNvGrpSpPr/>
          <p:nvPr/>
        </p:nvGrpSpPr>
        <p:grpSpPr>
          <a:xfrm>
            <a:off x="-6018" y="0"/>
            <a:ext cx="4634666" cy="6858000"/>
            <a:chOff x="-6018" y="0"/>
            <a:chExt cx="4634666" cy="6858000"/>
          </a:xfrm>
        </p:grpSpPr>
        <p:sp>
          <p:nvSpPr>
            <p:cNvPr id="4" name="Rectangle 3">
              <a:extLst>
                <a:ext uri="{FF2B5EF4-FFF2-40B4-BE49-F238E27FC236}">
                  <a16:creationId xmlns:a16="http://schemas.microsoft.com/office/drawing/2014/main" id="{2F55B62E-AAB8-09D2-2158-9DDF0585C262}"/>
                </a:ext>
              </a:extLst>
            </p:cNvPr>
            <p:cNvSpPr/>
            <p:nvPr/>
          </p:nvSpPr>
          <p:spPr>
            <a:xfrm>
              <a:off x="-6018" y="0"/>
              <a:ext cx="4076699"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Diamond 10">
              <a:extLst>
                <a:ext uri="{FF2B5EF4-FFF2-40B4-BE49-F238E27FC236}">
                  <a16:creationId xmlns:a16="http://schemas.microsoft.com/office/drawing/2014/main" id="{7868572A-1EAE-37EF-73B2-50301D8F976B}"/>
                </a:ext>
              </a:extLst>
            </p:cNvPr>
            <p:cNvSpPr/>
            <p:nvPr/>
          </p:nvSpPr>
          <p:spPr>
            <a:xfrm>
              <a:off x="3521743" y="0"/>
              <a:ext cx="1106905" cy="1094874"/>
            </a:xfrm>
            <a:prstGeom prst="diamond">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F63D41B8-C67E-14F7-837A-44E0A99CA237}"/>
              </a:ext>
            </a:extLst>
          </p:cNvPr>
          <p:cNvGrpSpPr/>
          <p:nvPr/>
        </p:nvGrpSpPr>
        <p:grpSpPr>
          <a:xfrm>
            <a:off x="0" y="0"/>
            <a:ext cx="4634666" cy="6858000"/>
            <a:chOff x="-6018" y="0"/>
            <a:chExt cx="4634666" cy="6858000"/>
          </a:xfrm>
        </p:grpSpPr>
        <p:sp>
          <p:nvSpPr>
            <p:cNvPr id="18" name="Rectangle 17">
              <a:extLst>
                <a:ext uri="{FF2B5EF4-FFF2-40B4-BE49-F238E27FC236}">
                  <a16:creationId xmlns:a16="http://schemas.microsoft.com/office/drawing/2014/main" id="{AD8A53A2-0A21-C443-545C-BE7D2E36FAD7}"/>
                </a:ext>
              </a:extLst>
            </p:cNvPr>
            <p:cNvSpPr/>
            <p:nvPr/>
          </p:nvSpPr>
          <p:spPr>
            <a:xfrm>
              <a:off x="-6018" y="0"/>
              <a:ext cx="4076699"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9" name="Diamond 18">
              <a:extLst>
                <a:ext uri="{FF2B5EF4-FFF2-40B4-BE49-F238E27FC236}">
                  <a16:creationId xmlns:a16="http://schemas.microsoft.com/office/drawing/2014/main" id="{84E0623B-9225-66D0-FFBA-D7042CED8BCF}"/>
                </a:ext>
              </a:extLst>
            </p:cNvPr>
            <p:cNvSpPr/>
            <p:nvPr/>
          </p:nvSpPr>
          <p:spPr>
            <a:xfrm>
              <a:off x="3521743" y="0"/>
              <a:ext cx="1106905" cy="1094874"/>
            </a:xfrm>
            <a:prstGeom prst="diamond">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Title 1">
            <a:extLst>
              <a:ext uri="{FF2B5EF4-FFF2-40B4-BE49-F238E27FC236}">
                <a16:creationId xmlns:a16="http://schemas.microsoft.com/office/drawing/2014/main" id="{BE2A191B-135D-1405-A301-920C353A1B29}"/>
              </a:ext>
            </a:extLst>
          </p:cNvPr>
          <p:cNvSpPr txBox="1">
            <a:spLocks/>
          </p:cNvSpPr>
          <p:nvPr/>
        </p:nvSpPr>
        <p:spPr bwMode="black">
          <a:xfrm>
            <a:off x="801853" y="3052251"/>
            <a:ext cx="2430379" cy="753498"/>
          </a:xfrm>
          <a:prstGeom prst="rect">
            <a:avLst/>
          </a:prstGeom>
          <a:noFill/>
          <a:ln w="31750" cap="sq">
            <a:noFill/>
            <a:miter lim="800000"/>
          </a:ln>
        </p:spPr>
        <p:txBody>
          <a:bodyPr vert="horz" lIns="182880" tIns="182880" rIns="182880" bIns="182880" rtlCol="0" anchor="ctr">
            <a:normAutofit fontScale="97500"/>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dirty="0">
                <a:solidFill>
                  <a:schemeClr val="tx1"/>
                </a:solidFill>
              </a:rPr>
              <a:t>Overview</a:t>
            </a:r>
          </a:p>
        </p:txBody>
      </p:sp>
      <p:sp>
        <p:nvSpPr>
          <p:cNvPr id="9" name="Title 1">
            <a:extLst>
              <a:ext uri="{FF2B5EF4-FFF2-40B4-BE49-F238E27FC236}">
                <a16:creationId xmlns:a16="http://schemas.microsoft.com/office/drawing/2014/main" id="{658E17CB-B96E-CB4D-F739-8330DF941CB1}"/>
              </a:ext>
            </a:extLst>
          </p:cNvPr>
          <p:cNvSpPr txBox="1">
            <a:spLocks/>
          </p:cNvSpPr>
          <p:nvPr/>
        </p:nvSpPr>
        <p:spPr bwMode="black">
          <a:xfrm>
            <a:off x="4746707" y="3052251"/>
            <a:ext cx="2694072" cy="753498"/>
          </a:xfrm>
          <a:prstGeom prst="rect">
            <a:avLst/>
          </a:prstGeom>
          <a:noFill/>
          <a:ln w="31750" cap="sq">
            <a:noFill/>
            <a:miter lim="800000"/>
          </a:ln>
        </p:spPr>
        <p:txBody>
          <a:bodyPr vert="horz" lIns="182880" tIns="182880" rIns="182880" bIns="182880" rtlCol="0" anchor="ctr">
            <a:no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sz="2700" dirty="0">
                <a:solidFill>
                  <a:schemeClr val="tx1"/>
                </a:solidFill>
              </a:rPr>
              <a:t>Work Completed</a:t>
            </a:r>
          </a:p>
        </p:txBody>
      </p:sp>
      <p:sp>
        <p:nvSpPr>
          <p:cNvPr id="10" name="Title 1">
            <a:extLst>
              <a:ext uri="{FF2B5EF4-FFF2-40B4-BE49-F238E27FC236}">
                <a16:creationId xmlns:a16="http://schemas.microsoft.com/office/drawing/2014/main" id="{E3096ADE-B0F7-35EB-E1C9-0CD3474BAE39}"/>
              </a:ext>
            </a:extLst>
          </p:cNvPr>
          <p:cNvSpPr txBox="1">
            <a:spLocks/>
          </p:cNvSpPr>
          <p:nvPr/>
        </p:nvSpPr>
        <p:spPr bwMode="black">
          <a:xfrm>
            <a:off x="8827919" y="3052251"/>
            <a:ext cx="2694072" cy="753498"/>
          </a:xfrm>
          <a:prstGeom prst="rect">
            <a:avLst/>
          </a:prstGeom>
          <a:noFill/>
          <a:ln w="31750" cap="sq">
            <a:noFill/>
            <a:miter lim="800000"/>
          </a:ln>
        </p:spPr>
        <p:txBody>
          <a:bodyPr vert="horz" lIns="182880" tIns="182880" rIns="182880" bIns="182880" rtlCol="0" anchor="ctr">
            <a:no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sz="2700" dirty="0" err="1">
                <a:solidFill>
                  <a:schemeClr val="tx1"/>
                </a:solidFill>
              </a:rPr>
              <a:t>TImeLine</a:t>
            </a:r>
            <a:endParaRPr lang="en-US" sz="2700" dirty="0">
              <a:solidFill>
                <a:schemeClr val="tx1"/>
              </a:solidFill>
            </a:endParaRPr>
          </a:p>
        </p:txBody>
      </p:sp>
    </p:spTree>
    <p:extLst>
      <p:ext uri="{BB962C8B-B14F-4D97-AF65-F5344CB8AC3E}">
        <p14:creationId xmlns:p14="http://schemas.microsoft.com/office/powerpoint/2010/main" val="1339993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F6D336-052D-A9B2-5685-676D76959114}"/>
            </a:ext>
          </a:extLst>
        </p:cNvPr>
        <p:cNvGrpSpPr/>
        <p:nvPr/>
      </p:nvGrpSpPr>
      <p:grpSpPr>
        <a:xfrm>
          <a:off x="0" y="0"/>
          <a:ext cx="0" cy="0"/>
          <a:chOff x="0" y="0"/>
          <a:chExt cx="0" cy="0"/>
        </a:xfrm>
      </p:grpSpPr>
      <p:grpSp>
        <p:nvGrpSpPr>
          <p:cNvPr id="16" name="Group 15">
            <a:extLst>
              <a:ext uri="{FF2B5EF4-FFF2-40B4-BE49-F238E27FC236}">
                <a16:creationId xmlns:a16="http://schemas.microsoft.com/office/drawing/2014/main" id="{AA722136-51AD-78B0-A8D4-91D11F5943A5}"/>
              </a:ext>
            </a:extLst>
          </p:cNvPr>
          <p:cNvGrpSpPr/>
          <p:nvPr/>
        </p:nvGrpSpPr>
        <p:grpSpPr>
          <a:xfrm>
            <a:off x="-2786966" y="-13648"/>
            <a:ext cx="4587543" cy="6870032"/>
            <a:chOff x="8151894" y="-12032"/>
            <a:chExt cx="4587543" cy="6870032"/>
          </a:xfrm>
        </p:grpSpPr>
        <p:sp>
          <p:nvSpPr>
            <p:cNvPr id="6" name="Rectangle 5">
              <a:extLst>
                <a:ext uri="{FF2B5EF4-FFF2-40B4-BE49-F238E27FC236}">
                  <a16:creationId xmlns:a16="http://schemas.microsoft.com/office/drawing/2014/main" id="{075B32A7-3B1C-4493-2C83-81D9859F40E5}"/>
                </a:ext>
              </a:extLst>
            </p:cNvPr>
            <p:cNvSpPr/>
            <p:nvPr/>
          </p:nvSpPr>
          <p:spPr>
            <a:xfrm>
              <a:off x="8151894" y="0"/>
              <a:ext cx="4040106" cy="6858000"/>
            </a:xfrm>
            <a:prstGeom prst="rect">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iamond 12">
              <a:extLst>
                <a:ext uri="{FF2B5EF4-FFF2-40B4-BE49-F238E27FC236}">
                  <a16:creationId xmlns:a16="http://schemas.microsoft.com/office/drawing/2014/main" id="{5E1B11BA-CF02-0157-BF7F-7EBB9F3B034A}"/>
                </a:ext>
              </a:extLst>
            </p:cNvPr>
            <p:cNvSpPr/>
            <p:nvPr/>
          </p:nvSpPr>
          <p:spPr>
            <a:xfrm>
              <a:off x="11632532" y="-12032"/>
              <a:ext cx="1106905" cy="1094874"/>
            </a:xfrm>
            <a:prstGeom prst="diamond">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12DA8223-47DE-7BC8-35B7-9C2B4620297D}"/>
              </a:ext>
            </a:extLst>
          </p:cNvPr>
          <p:cNvGrpSpPr/>
          <p:nvPr/>
        </p:nvGrpSpPr>
        <p:grpSpPr>
          <a:xfrm>
            <a:off x="-3096765" y="-12032"/>
            <a:ext cx="4632408" cy="6858000"/>
            <a:chOff x="4070681" y="0"/>
            <a:chExt cx="4632408" cy="6858000"/>
          </a:xfrm>
        </p:grpSpPr>
        <p:sp>
          <p:nvSpPr>
            <p:cNvPr id="5" name="Rectangle 4">
              <a:extLst>
                <a:ext uri="{FF2B5EF4-FFF2-40B4-BE49-F238E27FC236}">
                  <a16:creationId xmlns:a16="http://schemas.microsoft.com/office/drawing/2014/main" id="{E2EACCA1-1397-4162-9335-9D126B1FAC1F}"/>
                </a:ext>
              </a:extLst>
            </p:cNvPr>
            <p:cNvSpPr/>
            <p:nvPr/>
          </p:nvSpPr>
          <p:spPr>
            <a:xfrm>
              <a:off x="4070681" y="0"/>
              <a:ext cx="4076698" cy="6858000"/>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iamond 11">
              <a:extLst>
                <a:ext uri="{FF2B5EF4-FFF2-40B4-BE49-F238E27FC236}">
                  <a16:creationId xmlns:a16="http://schemas.microsoft.com/office/drawing/2014/main" id="{F799041D-55EE-F4F2-A109-2D864CFE3EBF}"/>
                </a:ext>
              </a:extLst>
            </p:cNvPr>
            <p:cNvSpPr/>
            <p:nvPr/>
          </p:nvSpPr>
          <p:spPr>
            <a:xfrm>
              <a:off x="7596184" y="0"/>
              <a:ext cx="1106905" cy="1094874"/>
            </a:xfrm>
            <a:prstGeom prst="diamond">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13C9707C-FE29-2761-8C50-FCE3CECC03B8}"/>
              </a:ext>
            </a:extLst>
          </p:cNvPr>
          <p:cNvGrpSpPr/>
          <p:nvPr/>
        </p:nvGrpSpPr>
        <p:grpSpPr>
          <a:xfrm>
            <a:off x="-3384244" y="-1616"/>
            <a:ext cx="4634666" cy="6858000"/>
            <a:chOff x="-6018" y="0"/>
            <a:chExt cx="4634666" cy="6858000"/>
          </a:xfrm>
        </p:grpSpPr>
        <p:sp>
          <p:nvSpPr>
            <p:cNvPr id="4" name="Rectangle 3">
              <a:extLst>
                <a:ext uri="{FF2B5EF4-FFF2-40B4-BE49-F238E27FC236}">
                  <a16:creationId xmlns:a16="http://schemas.microsoft.com/office/drawing/2014/main" id="{6359408C-8865-D08B-DD56-084825A98E0A}"/>
                </a:ext>
              </a:extLst>
            </p:cNvPr>
            <p:cNvSpPr/>
            <p:nvPr/>
          </p:nvSpPr>
          <p:spPr>
            <a:xfrm>
              <a:off x="-6018" y="0"/>
              <a:ext cx="4076699"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Diamond 10">
              <a:extLst>
                <a:ext uri="{FF2B5EF4-FFF2-40B4-BE49-F238E27FC236}">
                  <a16:creationId xmlns:a16="http://schemas.microsoft.com/office/drawing/2014/main" id="{1A65B219-E36B-9609-76EB-225CE94C2BE7}"/>
                </a:ext>
              </a:extLst>
            </p:cNvPr>
            <p:cNvSpPr/>
            <p:nvPr/>
          </p:nvSpPr>
          <p:spPr>
            <a:xfrm>
              <a:off x="3521743" y="0"/>
              <a:ext cx="1106905" cy="1094874"/>
            </a:xfrm>
            <a:prstGeom prst="diamond">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5030179F-AC6B-7DFD-CE31-9B13396A8A13}"/>
              </a:ext>
            </a:extLst>
          </p:cNvPr>
          <p:cNvSpPr txBox="1">
            <a:spLocks/>
          </p:cNvSpPr>
          <p:nvPr/>
        </p:nvSpPr>
        <p:spPr bwMode="black">
          <a:xfrm>
            <a:off x="5234889" y="599069"/>
            <a:ext cx="3005112" cy="753498"/>
          </a:xfrm>
          <a:prstGeom prst="rect">
            <a:avLst/>
          </a:prstGeom>
          <a:noFill/>
          <a:ln w="31750" cap="sq">
            <a:noFill/>
            <a:miter lim="800000"/>
          </a:ln>
        </p:spPr>
        <p:txBody>
          <a:bodyPr vert="horz" lIns="182880" tIns="182880" rIns="182880" bIns="182880" rtlCol="0" anchor="ctr">
            <a:no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sz="3600" dirty="0">
                <a:solidFill>
                  <a:schemeClr val="tx1"/>
                </a:solidFill>
              </a:rPr>
              <a:t>Overview</a:t>
            </a:r>
          </a:p>
        </p:txBody>
      </p:sp>
      <p:pic>
        <p:nvPicPr>
          <p:cNvPr id="1026" name="Picture 2" descr="Code quality">
            <a:extLst>
              <a:ext uri="{FF2B5EF4-FFF2-40B4-BE49-F238E27FC236}">
                <a16:creationId xmlns:a16="http://schemas.microsoft.com/office/drawing/2014/main" id="{A2FBA9AC-60EC-134D-1D34-5F82CCED3B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8445" y="2550221"/>
            <a:ext cx="9398000" cy="32766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E2C4182-C636-5EE6-7160-CBD9A30771B7}"/>
              </a:ext>
            </a:extLst>
          </p:cNvPr>
          <p:cNvSpPr txBox="1"/>
          <p:nvPr/>
        </p:nvSpPr>
        <p:spPr>
          <a:xfrm>
            <a:off x="2311400" y="2550221"/>
            <a:ext cx="9398000" cy="1754326"/>
          </a:xfrm>
          <a:prstGeom prst="rect">
            <a:avLst/>
          </a:prstGeom>
          <a:noFill/>
        </p:spPr>
        <p:txBody>
          <a:bodyPr wrap="square" rtlCol="0">
            <a:spAutoFit/>
          </a:bodyPr>
          <a:lstStyle/>
          <a:p>
            <a:r>
              <a:rPr lang="en-US" dirty="0"/>
              <a:t>Develop a modular GUI tailored to the needs of econometricians, promoting :</a:t>
            </a:r>
          </a:p>
          <a:p>
            <a:endParaRPr lang="en-US" dirty="0"/>
          </a:p>
          <a:p>
            <a:pPr marL="285750" indent="-285750">
              <a:buFont typeface="Arial" panose="020B0604020202020204" pitchFamily="34" charset="0"/>
              <a:buChar char="•"/>
            </a:pPr>
            <a:r>
              <a:rPr lang="en-US" b="1" dirty="0"/>
              <a:t>Modularity</a:t>
            </a:r>
            <a:r>
              <a:rPr lang="en-US" dirty="0"/>
              <a:t>: </a:t>
            </a:r>
            <a:r>
              <a:rPr lang="en-SG" sz="1800" dirty="0">
                <a:effectLst/>
                <a:latin typeface="ArialMT"/>
              </a:rPr>
              <a:t>promote reuse, making it easy to save and reload specific analysis units </a:t>
            </a:r>
            <a:endParaRPr lang="en-SG" sz="1800" dirty="0">
              <a:effectLst/>
              <a:latin typeface="Arial" panose="020B0604020202020204" pitchFamily="34" charset="0"/>
            </a:endParaRP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Reproducibility</a:t>
            </a:r>
            <a:r>
              <a:rPr lang="en-US" dirty="0"/>
              <a:t>: </a:t>
            </a:r>
            <a:r>
              <a:rPr lang="en-SG" sz="1800" dirty="0">
                <a:effectLst/>
                <a:latin typeface="ArialMT"/>
              </a:rPr>
              <a:t>allow users to document and share their pipeline easily </a:t>
            </a:r>
            <a:endParaRPr lang="en-SG" sz="1800" dirty="0">
              <a:effectLst/>
              <a:latin typeface="Arial" panose="020B0604020202020204" pitchFamily="34" charset="0"/>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6557136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026"/>
                                        </p:tgtEl>
                                      </p:cBhvr>
                                    </p:animEffect>
                                    <p:set>
                                      <p:cBhvr>
                                        <p:cTn id="7" dur="1" fill="hold">
                                          <p:stCondLst>
                                            <p:cond delay="499"/>
                                          </p:stCondLst>
                                        </p:cTn>
                                        <p:tgtEl>
                                          <p:spTgt spid="1026"/>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3778DE-0B73-5CC2-AA58-FA3F75CDA332}"/>
            </a:ext>
          </a:extLst>
        </p:cNvPr>
        <p:cNvGrpSpPr/>
        <p:nvPr/>
      </p:nvGrpSpPr>
      <p:grpSpPr>
        <a:xfrm>
          <a:off x="0" y="0"/>
          <a:ext cx="0" cy="0"/>
          <a:chOff x="0" y="0"/>
          <a:chExt cx="0" cy="0"/>
        </a:xfrm>
      </p:grpSpPr>
      <p:grpSp>
        <p:nvGrpSpPr>
          <p:cNvPr id="16" name="Group 15">
            <a:extLst>
              <a:ext uri="{FF2B5EF4-FFF2-40B4-BE49-F238E27FC236}">
                <a16:creationId xmlns:a16="http://schemas.microsoft.com/office/drawing/2014/main" id="{0AA44664-BE6A-DFE9-D2CD-4FAF9C169DDD}"/>
              </a:ext>
            </a:extLst>
          </p:cNvPr>
          <p:cNvGrpSpPr/>
          <p:nvPr/>
        </p:nvGrpSpPr>
        <p:grpSpPr>
          <a:xfrm>
            <a:off x="-2786966" y="-13648"/>
            <a:ext cx="4587543" cy="6870032"/>
            <a:chOff x="8151894" y="-12032"/>
            <a:chExt cx="4587543" cy="6870032"/>
          </a:xfrm>
        </p:grpSpPr>
        <p:sp>
          <p:nvSpPr>
            <p:cNvPr id="6" name="Rectangle 5">
              <a:extLst>
                <a:ext uri="{FF2B5EF4-FFF2-40B4-BE49-F238E27FC236}">
                  <a16:creationId xmlns:a16="http://schemas.microsoft.com/office/drawing/2014/main" id="{6F741CF1-2D85-969C-BA22-C46827D30B10}"/>
                </a:ext>
              </a:extLst>
            </p:cNvPr>
            <p:cNvSpPr/>
            <p:nvPr/>
          </p:nvSpPr>
          <p:spPr>
            <a:xfrm>
              <a:off x="8151894" y="0"/>
              <a:ext cx="4040106" cy="6858000"/>
            </a:xfrm>
            <a:prstGeom prst="rect">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iamond 12">
              <a:extLst>
                <a:ext uri="{FF2B5EF4-FFF2-40B4-BE49-F238E27FC236}">
                  <a16:creationId xmlns:a16="http://schemas.microsoft.com/office/drawing/2014/main" id="{4843FBCB-3333-2E39-6494-48F04DCC1FDF}"/>
                </a:ext>
              </a:extLst>
            </p:cNvPr>
            <p:cNvSpPr/>
            <p:nvPr/>
          </p:nvSpPr>
          <p:spPr>
            <a:xfrm>
              <a:off x="11632532" y="-12032"/>
              <a:ext cx="1106905" cy="1094874"/>
            </a:xfrm>
            <a:prstGeom prst="diamond">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E3ED3F5B-2771-9B89-CBEE-97B55032CD04}"/>
              </a:ext>
            </a:extLst>
          </p:cNvPr>
          <p:cNvGrpSpPr/>
          <p:nvPr/>
        </p:nvGrpSpPr>
        <p:grpSpPr>
          <a:xfrm>
            <a:off x="-3096765" y="-12032"/>
            <a:ext cx="4632408" cy="6858000"/>
            <a:chOff x="4070681" y="0"/>
            <a:chExt cx="4632408" cy="6858000"/>
          </a:xfrm>
        </p:grpSpPr>
        <p:sp>
          <p:nvSpPr>
            <p:cNvPr id="5" name="Rectangle 4">
              <a:extLst>
                <a:ext uri="{FF2B5EF4-FFF2-40B4-BE49-F238E27FC236}">
                  <a16:creationId xmlns:a16="http://schemas.microsoft.com/office/drawing/2014/main" id="{B6D828AA-4437-86D7-BA24-50EA3BF8D691}"/>
                </a:ext>
              </a:extLst>
            </p:cNvPr>
            <p:cNvSpPr/>
            <p:nvPr/>
          </p:nvSpPr>
          <p:spPr>
            <a:xfrm>
              <a:off x="4070681" y="0"/>
              <a:ext cx="4076698" cy="6858000"/>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iamond 11">
              <a:extLst>
                <a:ext uri="{FF2B5EF4-FFF2-40B4-BE49-F238E27FC236}">
                  <a16:creationId xmlns:a16="http://schemas.microsoft.com/office/drawing/2014/main" id="{9CD540AB-B01B-38B7-11D7-B7A571F77520}"/>
                </a:ext>
              </a:extLst>
            </p:cNvPr>
            <p:cNvSpPr/>
            <p:nvPr/>
          </p:nvSpPr>
          <p:spPr>
            <a:xfrm>
              <a:off x="7596184" y="0"/>
              <a:ext cx="1106905" cy="1094874"/>
            </a:xfrm>
            <a:prstGeom prst="diamond">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34309EFF-33E9-1357-6238-B7429D61B441}"/>
              </a:ext>
            </a:extLst>
          </p:cNvPr>
          <p:cNvGrpSpPr/>
          <p:nvPr/>
        </p:nvGrpSpPr>
        <p:grpSpPr>
          <a:xfrm>
            <a:off x="-3384244" y="-1616"/>
            <a:ext cx="4634666" cy="6858000"/>
            <a:chOff x="-6018" y="0"/>
            <a:chExt cx="4634666" cy="6858000"/>
          </a:xfrm>
        </p:grpSpPr>
        <p:sp>
          <p:nvSpPr>
            <p:cNvPr id="4" name="Rectangle 3">
              <a:extLst>
                <a:ext uri="{FF2B5EF4-FFF2-40B4-BE49-F238E27FC236}">
                  <a16:creationId xmlns:a16="http://schemas.microsoft.com/office/drawing/2014/main" id="{EFECF960-3054-93D9-4EF6-AD989A1959D1}"/>
                </a:ext>
              </a:extLst>
            </p:cNvPr>
            <p:cNvSpPr/>
            <p:nvPr/>
          </p:nvSpPr>
          <p:spPr>
            <a:xfrm>
              <a:off x="-6018" y="0"/>
              <a:ext cx="4076699"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Diamond 10">
              <a:extLst>
                <a:ext uri="{FF2B5EF4-FFF2-40B4-BE49-F238E27FC236}">
                  <a16:creationId xmlns:a16="http://schemas.microsoft.com/office/drawing/2014/main" id="{CC798A98-B3A9-1A71-09BB-EB5E62F1E965}"/>
                </a:ext>
              </a:extLst>
            </p:cNvPr>
            <p:cNvSpPr/>
            <p:nvPr/>
          </p:nvSpPr>
          <p:spPr>
            <a:xfrm>
              <a:off x="3521743" y="0"/>
              <a:ext cx="1106905" cy="1094874"/>
            </a:xfrm>
            <a:prstGeom prst="diamond">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D527AD74-FEE0-495D-9F30-806E2E2316EF}"/>
              </a:ext>
            </a:extLst>
          </p:cNvPr>
          <p:cNvSpPr txBox="1">
            <a:spLocks/>
          </p:cNvSpPr>
          <p:nvPr/>
        </p:nvSpPr>
        <p:spPr bwMode="black">
          <a:xfrm>
            <a:off x="4114148" y="339760"/>
            <a:ext cx="5246592" cy="753498"/>
          </a:xfrm>
          <a:prstGeom prst="rect">
            <a:avLst/>
          </a:prstGeom>
          <a:noFill/>
          <a:ln w="31750" cap="sq">
            <a:noFill/>
            <a:miter lim="800000"/>
          </a:ln>
        </p:spPr>
        <p:txBody>
          <a:bodyPr vert="horz" lIns="182880" tIns="182880" rIns="182880" bIns="182880" rtlCol="0" anchor="ctr">
            <a:no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sz="3600" dirty="0">
                <a:solidFill>
                  <a:schemeClr val="tx1"/>
                </a:solidFill>
              </a:rPr>
              <a:t>WORK Completed</a:t>
            </a:r>
          </a:p>
        </p:txBody>
      </p:sp>
      <p:pic>
        <p:nvPicPr>
          <p:cNvPr id="3" name="My Movie 24.mp4">
            <a:hlinkClick r:id="" action="ppaction://media"/>
            <a:extLst>
              <a:ext uri="{FF2B5EF4-FFF2-40B4-BE49-F238E27FC236}">
                <a16:creationId xmlns:a16="http://schemas.microsoft.com/office/drawing/2014/main" id="{DDF69639-0049-271C-2BA4-F35D0177390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08578" y="1208813"/>
            <a:ext cx="9257731" cy="5207474"/>
          </a:xfrm>
          <a:prstGeom prst="rect">
            <a:avLst/>
          </a:prstGeom>
        </p:spPr>
      </p:pic>
    </p:spTree>
    <p:extLst>
      <p:ext uri="{BB962C8B-B14F-4D97-AF65-F5344CB8AC3E}">
        <p14:creationId xmlns:p14="http://schemas.microsoft.com/office/powerpoint/2010/main" val="41031125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45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63F339-5163-5B79-3757-791501F226DC}"/>
            </a:ext>
          </a:extLst>
        </p:cNvPr>
        <p:cNvGrpSpPr/>
        <p:nvPr/>
      </p:nvGrpSpPr>
      <p:grpSpPr>
        <a:xfrm>
          <a:off x="0" y="0"/>
          <a:ext cx="0" cy="0"/>
          <a:chOff x="0" y="0"/>
          <a:chExt cx="0" cy="0"/>
        </a:xfrm>
      </p:grpSpPr>
      <p:grpSp>
        <p:nvGrpSpPr>
          <p:cNvPr id="16" name="Group 15">
            <a:extLst>
              <a:ext uri="{FF2B5EF4-FFF2-40B4-BE49-F238E27FC236}">
                <a16:creationId xmlns:a16="http://schemas.microsoft.com/office/drawing/2014/main" id="{C6D1F541-C917-4EEA-034D-1009FEC02A69}"/>
              </a:ext>
            </a:extLst>
          </p:cNvPr>
          <p:cNvGrpSpPr/>
          <p:nvPr/>
        </p:nvGrpSpPr>
        <p:grpSpPr>
          <a:xfrm>
            <a:off x="-2786966" y="-13648"/>
            <a:ext cx="4587543" cy="6870032"/>
            <a:chOff x="8151894" y="-12032"/>
            <a:chExt cx="4587543" cy="6870032"/>
          </a:xfrm>
        </p:grpSpPr>
        <p:sp>
          <p:nvSpPr>
            <p:cNvPr id="6" name="Rectangle 5">
              <a:extLst>
                <a:ext uri="{FF2B5EF4-FFF2-40B4-BE49-F238E27FC236}">
                  <a16:creationId xmlns:a16="http://schemas.microsoft.com/office/drawing/2014/main" id="{03119440-0CC4-6142-ECB7-59FD9AB22906}"/>
                </a:ext>
              </a:extLst>
            </p:cNvPr>
            <p:cNvSpPr/>
            <p:nvPr/>
          </p:nvSpPr>
          <p:spPr>
            <a:xfrm>
              <a:off x="8151894" y="0"/>
              <a:ext cx="4040106" cy="6858000"/>
            </a:xfrm>
            <a:prstGeom prst="rect">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Diamond 12">
              <a:extLst>
                <a:ext uri="{FF2B5EF4-FFF2-40B4-BE49-F238E27FC236}">
                  <a16:creationId xmlns:a16="http://schemas.microsoft.com/office/drawing/2014/main" id="{B42706A3-8059-3BBA-E5A3-821FC5AEB08F}"/>
                </a:ext>
              </a:extLst>
            </p:cNvPr>
            <p:cNvSpPr/>
            <p:nvPr/>
          </p:nvSpPr>
          <p:spPr>
            <a:xfrm>
              <a:off x="11632532" y="-12032"/>
              <a:ext cx="1106905" cy="1094874"/>
            </a:xfrm>
            <a:prstGeom prst="diamond">
              <a:avLst/>
            </a:prstGeom>
            <a:solidFill>
              <a:schemeClr val="accent5">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54F05288-DD4B-734F-E2C3-DC638C93200B}"/>
              </a:ext>
            </a:extLst>
          </p:cNvPr>
          <p:cNvGrpSpPr/>
          <p:nvPr/>
        </p:nvGrpSpPr>
        <p:grpSpPr>
          <a:xfrm>
            <a:off x="-3096765" y="-12032"/>
            <a:ext cx="4632408" cy="6858000"/>
            <a:chOff x="4070681" y="0"/>
            <a:chExt cx="4632408" cy="6858000"/>
          </a:xfrm>
        </p:grpSpPr>
        <p:sp>
          <p:nvSpPr>
            <p:cNvPr id="5" name="Rectangle 4">
              <a:extLst>
                <a:ext uri="{FF2B5EF4-FFF2-40B4-BE49-F238E27FC236}">
                  <a16:creationId xmlns:a16="http://schemas.microsoft.com/office/drawing/2014/main" id="{6BDDA5E3-EDB7-A925-1974-E8C827EE6351}"/>
                </a:ext>
              </a:extLst>
            </p:cNvPr>
            <p:cNvSpPr/>
            <p:nvPr/>
          </p:nvSpPr>
          <p:spPr>
            <a:xfrm>
              <a:off x="4070681" y="0"/>
              <a:ext cx="4076698" cy="6858000"/>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iamond 11">
              <a:extLst>
                <a:ext uri="{FF2B5EF4-FFF2-40B4-BE49-F238E27FC236}">
                  <a16:creationId xmlns:a16="http://schemas.microsoft.com/office/drawing/2014/main" id="{9CE59FA4-16D0-B4C2-DD16-94AAF0728A08}"/>
                </a:ext>
              </a:extLst>
            </p:cNvPr>
            <p:cNvSpPr/>
            <p:nvPr/>
          </p:nvSpPr>
          <p:spPr>
            <a:xfrm>
              <a:off x="7596184" y="0"/>
              <a:ext cx="1106905" cy="1094874"/>
            </a:xfrm>
            <a:prstGeom prst="diamond">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294CF1C2-85D2-1B48-E663-8301BB88AE32}"/>
              </a:ext>
            </a:extLst>
          </p:cNvPr>
          <p:cNvGrpSpPr/>
          <p:nvPr/>
        </p:nvGrpSpPr>
        <p:grpSpPr>
          <a:xfrm>
            <a:off x="-3384244" y="-1616"/>
            <a:ext cx="4634666" cy="6858000"/>
            <a:chOff x="-6018" y="0"/>
            <a:chExt cx="4634666" cy="6858000"/>
          </a:xfrm>
        </p:grpSpPr>
        <p:sp>
          <p:nvSpPr>
            <p:cNvPr id="4" name="Rectangle 3">
              <a:extLst>
                <a:ext uri="{FF2B5EF4-FFF2-40B4-BE49-F238E27FC236}">
                  <a16:creationId xmlns:a16="http://schemas.microsoft.com/office/drawing/2014/main" id="{A23E40F7-2AB9-4CE9-7B92-4113928F3205}"/>
                </a:ext>
              </a:extLst>
            </p:cNvPr>
            <p:cNvSpPr/>
            <p:nvPr/>
          </p:nvSpPr>
          <p:spPr>
            <a:xfrm>
              <a:off x="-6018" y="0"/>
              <a:ext cx="4076699"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Diamond 10">
              <a:extLst>
                <a:ext uri="{FF2B5EF4-FFF2-40B4-BE49-F238E27FC236}">
                  <a16:creationId xmlns:a16="http://schemas.microsoft.com/office/drawing/2014/main" id="{19000107-5703-08C2-0830-DEC1FF0DEBEB}"/>
                </a:ext>
              </a:extLst>
            </p:cNvPr>
            <p:cNvSpPr/>
            <p:nvPr/>
          </p:nvSpPr>
          <p:spPr>
            <a:xfrm>
              <a:off x="3521743" y="0"/>
              <a:ext cx="1106905" cy="1094874"/>
            </a:xfrm>
            <a:prstGeom prst="diamond">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FCBBDCE5-66A6-9315-F30A-A79678C12ACE}"/>
              </a:ext>
            </a:extLst>
          </p:cNvPr>
          <p:cNvSpPr txBox="1">
            <a:spLocks/>
          </p:cNvSpPr>
          <p:nvPr/>
        </p:nvSpPr>
        <p:spPr bwMode="black">
          <a:xfrm>
            <a:off x="3759307" y="3050635"/>
            <a:ext cx="5246592" cy="753498"/>
          </a:xfrm>
          <a:prstGeom prst="rect">
            <a:avLst/>
          </a:prstGeom>
          <a:noFill/>
          <a:ln w="31750" cap="sq">
            <a:noFill/>
            <a:miter lim="800000"/>
          </a:ln>
        </p:spPr>
        <p:txBody>
          <a:bodyPr vert="horz" lIns="182880" tIns="182880" rIns="182880" bIns="182880" rtlCol="0" anchor="ctr">
            <a:no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sz="6400" dirty="0">
                <a:solidFill>
                  <a:schemeClr val="tx1"/>
                </a:solidFill>
              </a:rPr>
              <a:t>TimeLine</a:t>
            </a:r>
          </a:p>
        </p:txBody>
      </p:sp>
    </p:spTree>
    <p:extLst>
      <p:ext uri="{BB962C8B-B14F-4D97-AF65-F5344CB8AC3E}">
        <p14:creationId xmlns:p14="http://schemas.microsoft.com/office/powerpoint/2010/main" val="1700032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{A500915F-9B06-3C4B-9500-990922DDCAA8}tf10001120</Template>
  <TotalTime>105</TotalTime>
  <Words>474</Words>
  <Application>Microsoft Macintosh PowerPoint</Application>
  <PresentationFormat>Widescreen</PresentationFormat>
  <Paragraphs>28</Paragraphs>
  <Slides>5</Slides>
  <Notes>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ArialMT</vt:lpstr>
      <vt:lpstr>Calibri</vt:lpstr>
      <vt:lpstr>CMR10</vt:lpstr>
      <vt:lpstr>Gill Sans MT</vt:lpstr>
      <vt:lpstr>Parcel</vt:lpstr>
      <vt:lpstr>Developing a Graphical User Interface for Econometric Analysis </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 Graphical User Interface for Econometric Analysis </dc:title>
  <dc:creator>Ria Mundhra</dc:creator>
  <cp:lastModifiedBy>Ria Mundhra</cp:lastModifiedBy>
  <cp:revision>3</cp:revision>
  <dcterms:created xsi:type="dcterms:W3CDTF">2024-02-06T10:22:47Z</dcterms:created>
  <dcterms:modified xsi:type="dcterms:W3CDTF">2024-02-06T12:08:06Z</dcterms:modified>
</cp:coreProperties>
</file>

<file path=docProps/thumbnail.jpeg>
</file>